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8" r:id="rId4"/>
    <p:sldId id="286" r:id="rId6"/>
    <p:sldId id="291" r:id="rId7"/>
    <p:sldId id="292" r:id="rId8"/>
    <p:sldId id="293" r:id="rId9"/>
    <p:sldId id="298" r:id="rId10"/>
    <p:sldId id="300" r:id="rId11"/>
    <p:sldId id="299" r:id="rId12"/>
    <p:sldId id="297" r:id="rId13"/>
    <p:sldId id="294" r:id="rId14"/>
    <p:sldId id="295" r:id="rId15"/>
    <p:sldId id="296" r:id="rId16"/>
    <p:sldId id="281" r:id="rId17"/>
    <p:sldId id="27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842"/>
    <a:srgbClr val="404040"/>
    <a:srgbClr val="1D2087"/>
    <a:srgbClr val="E50012"/>
    <a:srgbClr val="C7916D"/>
    <a:srgbClr val="945D38"/>
    <a:srgbClr val="768B9A"/>
    <a:srgbClr val="2D363D"/>
    <a:srgbClr val="29343A"/>
    <a:srgbClr val="A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然后介绍我们想法及由来，进而引向理念。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基于以上社会痛点问题，我们的系统“益支教”诞生了。系统分为以下板块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1BB8-F84A-41E3-BD6E-D91035ADB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567A4-3AFB-4DCC-9B47-F547818362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hyperlink" Target="http://132.232.57.13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hina-2592203_1920"/>
          <p:cNvPicPr>
            <a:picLocks noChangeAspect="1"/>
          </p:cNvPicPr>
          <p:nvPr/>
        </p:nvPicPr>
        <p:blipFill>
          <a:blip r:embed="rId1"/>
          <a:srcRect l="52166" t="29279"/>
          <a:stretch>
            <a:fillRect/>
          </a:stretch>
        </p:blipFill>
        <p:spPr>
          <a:xfrm>
            <a:off x="6377305" y="-90805"/>
            <a:ext cx="8389620" cy="6971030"/>
          </a:xfrm>
          <a:prstGeom prst="rect">
            <a:avLst/>
          </a:prstGeom>
        </p:spPr>
      </p:pic>
      <p:sp>
        <p:nvSpPr>
          <p:cNvPr id="3" name="PA_任意多边形 2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800000" flipV="1">
            <a:off x="5325429" y="3508375"/>
            <a:ext cx="2027237" cy="4133850"/>
          </a:xfrm>
          <a:custGeom>
            <a:avLst/>
            <a:gdLst>
              <a:gd name="T0" fmla="*/ 0 w 2026880"/>
              <a:gd name="T1" fmla="*/ 4133720 h 4133980"/>
              <a:gd name="T2" fmla="*/ 2027594 w 2026880"/>
              <a:gd name="T3" fmla="*/ 2963574 h 4133980"/>
              <a:gd name="T4" fmla="*/ 2027594 w 2026880"/>
              <a:gd name="T5" fmla="*/ 1170146 h 4133980"/>
              <a:gd name="T6" fmla="*/ 0 w 2026880"/>
              <a:gd name="T7" fmla="*/ 0 h 4133980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4133980"/>
              <a:gd name="T14" fmla="*/ 2026880 w 2026880"/>
              <a:gd name="T15" fmla="*/ 4133980 h 41339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4133980">
                <a:moveTo>
                  <a:pt x="0" y="4133980"/>
                </a:moveTo>
                <a:lnTo>
                  <a:pt x="2026880" y="2963760"/>
                </a:lnTo>
                <a:lnTo>
                  <a:pt x="2026880" y="1170220"/>
                </a:lnTo>
                <a:lnTo>
                  <a:pt x="0" y="0"/>
                </a:lnTo>
                <a:lnTo>
                  <a:pt x="0" y="413398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_任意多边形 2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9800000">
            <a:off x="5795329" y="-961671"/>
            <a:ext cx="2027237" cy="6399213"/>
          </a:xfrm>
          <a:custGeom>
            <a:avLst/>
            <a:gdLst>
              <a:gd name="T0" fmla="*/ 0 w 2026880"/>
              <a:gd name="T1" fmla="*/ 0 h 6399694"/>
              <a:gd name="T2" fmla="*/ 2027594 w 2026880"/>
              <a:gd name="T3" fmla="*/ 1170044 h 6399694"/>
              <a:gd name="T4" fmla="*/ 2027594 w 2026880"/>
              <a:gd name="T5" fmla="*/ 5228688 h 6399694"/>
              <a:gd name="T6" fmla="*/ 0 w 2026880"/>
              <a:gd name="T7" fmla="*/ 6398732 h 6399694"/>
              <a:gd name="T8" fmla="*/ 0 60000 65536"/>
              <a:gd name="T9" fmla="*/ 0 60000 65536"/>
              <a:gd name="T10" fmla="*/ 0 60000 65536"/>
              <a:gd name="T11" fmla="*/ 0 60000 65536"/>
              <a:gd name="T12" fmla="*/ 0 w 2026880"/>
              <a:gd name="T13" fmla="*/ 0 h 6399694"/>
              <a:gd name="T14" fmla="*/ 2026880 w 2026880"/>
              <a:gd name="T15" fmla="*/ 6399694 h 6399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6880" h="6399694">
                <a:moveTo>
                  <a:pt x="0" y="0"/>
                </a:moveTo>
                <a:lnTo>
                  <a:pt x="2026880" y="1170220"/>
                </a:lnTo>
                <a:lnTo>
                  <a:pt x="2026880" y="5229474"/>
                </a:lnTo>
                <a:lnTo>
                  <a:pt x="0" y="63996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056" y="2510741"/>
            <a:ext cx="3096722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经典综艺体简" panose="02010609000101010101" pitchFamily="49" charset="-122"/>
              </a:rPr>
              <a:t>益支教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经典综艺体简" panose="0201060900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5341" y="3880245"/>
            <a:ext cx="4428832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团队：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HackDay WE!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资源 2xxxhdp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610" y="2362200"/>
            <a:ext cx="1273175" cy="1311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PA_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 flipV="1">
            <a:off x="249555" y="-2813685"/>
            <a:ext cx="1235710" cy="7353300"/>
          </a:xfrm>
          <a:custGeom>
            <a:avLst/>
            <a:gdLst>
              <a:gd name="connsiteX0" fmla="*/ 0 w 1946"/>
              <a:gd name="connsiteY0" fmla="*/ 11580 h 11580"/>
              <a:gd name="connsiteX1" fmla="*/ 1946 w 1946"/>
              <a:gd name="connsiteY1" fmla="*/ 8302 h 11580"/>
              <a:gd name="connsiteX2" fmla="*/ 1930 w 1946"/>
              <a:gd name="connsiteY2" fmla="*/ 1512 h 11580"/>
              <a:gd name="connsiteX3" fmla="*/ 0 w 1946"/>
              <a:gd name="connsiteY3" fmla="*/ 0 h 11580"/>
              <a:gd name="connsiteX4" fmla="*/ 0 w 1946"/>
              <a:gd name="connsiteY4" fmla="*/ 11580 h 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1946" h="11580">
                <a:moveTo>
                  <a:pt x="0" y="11580"/>
                </a:moveTo>
                <a:lnTo>
                  <a:pt x="1946" y="8302"/>
                </a:lnTo>
                <a:lnTo>
                  <a:pt x="1930" y="1512"/>
                </a:lnTo>
                <a:lnTo>
                  <a:pt x="0" y="0"/>
                </a:lnTo>
                <a:lnTo>
                  <a:pt x="0" y="11580"/>
                </a:lnTo>
                <a:close/>
              </a:path>
            </a:pathLst>
          </a:custGeom>
          <a:solidFill>
            <a:srgbClr val="F26842"/>
          </a:solidFill>
          <a:ln>
            <a:noFill/>
          </a:ln>
        </p:spPr>
        <p:txBody>
          <a:bodyPr anchor="ctr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105" y="1703070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1.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4055" y="1793875"/>
            <a:ext cx="7038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主题绿色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象征着希望，青春，蓬勃的生命力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0105" y="2623820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2.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64055" y="2623820"/>
            <a:ext cx="948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星星之火地图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代表着点点聚集的民众力量，燎起公益支教之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火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0105" y="355790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3.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64055" y="3531870"/>
            <a:ext cx="860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传承之带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飘带代表着支教精神的传承与参与群体的联结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105" y="4491990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4.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4055" y="4586605"/>
            <a:ext cx="9480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孩子的笑脸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图片的变化代表着大家的帮助给孩子生活带来的改善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0105" y="542734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5.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4055" y="5521960"/>
            <a:ext cx="9480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logo----“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益支教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拼音简写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表现孩子与支教者的美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好情谊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 descr="duotone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740" y="91440"/>
            <a:ext cx="2727325" cy="2686050"/>
          </a:xfrm>
          <a:prstGeom prst="rect">
            <a:avLst/>
          </a:prstGeom>
        </p:spPr>
      </p:pic>
      <p:pic>
        <p:nvPicPr>
          <p:cNvPr id="29" name="图片 28" descr="资源 2xxxhd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060" y="497205"/>
            <a:ext cx="1856740" cy="191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PA_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 flipV="1">
            <a:off x="249555" y="-2813685"/>
            <a:ext cx="1235710" cy="7353300"/>
          </a:xfrm>
          <a:custGeom>
            <a:avLst/>
            <a:gdLst>
              <a:gd name="connsiteX0" fmla="*/ 0 w 1946"/>
              <a:gd name="connsiteY0" fmla="*/ 11580 h 11580"/>
              <a:gd name="connsiteX1" fmla="*/ 1946 w 1946"/>
              <a:gd name="connsiteY1" fmla="*/ 8302 h 11580"/>
              <a:gd name="connsiteX2" fmla="*/ 1930 w 1946"/>
              <a:gd name="connsiteY2" fmla="*/ 1512 h 11580"/>
              <a:gd name="connsiteX3" fmla="*/ 0 w 1946"/>
              <a:gd name="connsiteY3" fmla="*/ 0 h 11580"/>
              <a:gd name="connsiteX4" fmla="*/ 0 w 1946"/>
              <a:gd name="connsiteY4" fmla="*/ 11580 h 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1946" h="11580">
                <a:moveTo>
                  <a:pt x="0" y="11580"/>
                </a:moveTo>
                <a:lnTo>
                  <a:pt x="1946" y="8302"/>
                </a:lnTo>
                <a:lnTo>
                  <a:pt x="1930" y="1512"/>
                </a:lnTo>
                <a:lnTo>
                  <a:pt x="0" y="0"/>
                </a:lnTo>
                <a:lnTo>
                  <a:pt x="0" y="11580"/>
                </a:lnTo>
                <a:close/>
              </a:path>
            </a:pathLst>
          </a:custGeom>
          <a:solidFill>
            <a:srgbClr val="F26842"/>
          </a:solidFill>
          <a:ln>
            <a:noFill/>
          </a:ln>
        </p:spPr>
        <p:txBody>
          <a:bodyPr anchor="ctr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415" y="365125"/>
            <a:ext cx="10515600" cy="1325563"/>
          </a:xfrm>
        </p:spPr>
        <p:txBody>
          <a:bodyPr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550" y="2032635"/>
            <a:ext cx="103886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精准扶贫的大背景下，捐钱捐物是一个最直接的方法，但是物质上的帮扶终会有有用完的一日，而支教是面向知识与精神的，可以传承的。千千万万个支教者就如同万千星火，点亮了乡村孩子们的希望。这是符合社会需求的，也是解决爱心人士，政府机构，需要受助的人群们痛点的，因此完全可行。</a:t>
            </a:r>
            <a:endParaRPr 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PA_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 flipV="1">
            <a:off x="249555" y="-2813685"/>
            <a:ext cx="1235710" cy="7353300"/>
          </a:xfrm>
          <a:custGeom>
            <a:avLst/>
            <a:gdLst>
              <a:gd name="connsiteX0" fmla="*/ 0 w 1946"/>
              <a:gd name="connsiteY0" fmla="*/ 11580 h 11580"/>
              <a:gd name="connsiteX1" fmla="*/ 1946 w 1946"/>
              <a:gd name="connsiteY1" fmla="*/ 8302 h 11580"/>
              <a:gd name="connsiteX2" fmla="*/ 1930 w 1946"/>
              <a:gd name="connsiteY2" fmla="*/ 1512 h 11580"/>
              <a:gd name="connsiteX3" fmla="*/ 0 w 1946"/>
              <a:gd name="connsiteY3" fmla="*/ 0 h 11580"/>
              <a:gd name="connsiteX4" fmla="*/ 0 w 1946"/>
              <a:gd name="connsiteY4" fmla="*/ 11580 h 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1946" h="11580">
                <a:moveTo>
                  <a:pt x="0" y="11580"/>
                </a:moveTo>
                <a:lnTo>
                  <a:pt x="1946" y="8302"/>
                </a:lnTo>
                <a:lnTo>
                  <a:pt x="1930" y="1512"/>
                </a:lnTo>
                <a:lnTo>
                  <a:pt x="0" y="0"/>
                </a:lnTo>
                <a:lnTo>
                  <a:pt x="0" y="11580"/>
                </a:lnTo>
                <a:close/>
              </a:path>
            </a:pathLst>
          </a:custGeom>
          <a:solidFill>
            <a:srgbClr val="F26842"/>
          </a:solidFill>
          <a:ln>
            <a:noFill/>
          </a:ln>
        </p:spPr>
        <p:txBody>
          <a:bodyPr anchor="ctr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30" y="169100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</a:rPr>
              <a:t>1. </a:t>
            </a:r>
            <a:endParaRPr lang="en-US" altLang="zh-CN" sz="4000" b="1" i="1">
              <a:solidFill>
                <a:srgbClr val="F2684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2485" y="1691005"/>
            <a:ext cx="90722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更精准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——“益支教”相比传统的公益网站更加精准，因而更能做到出彩。</a:t>
            </a:r>
            <a:endParaRPr 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930" y="273113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</a:rPr>
              <a:t>2. </a:t>
            </a:r>
            <a:endParaRPr lang="en-US" altLang="zh-CN" sz="4000" b="1" i="1">
              <a:solidFill>
                <a:srgbClr val="F2684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02485" y="2482215"/>
            <a:ext cx="9337040" cy="1642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真实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——传统公益大多不能提供志愿者与学校相关机构的直接交流，双方信息有限的情况下，难以确定信息的准确性和真实性，而通过“益支教”可以有政府职能部门作为中介，以确保双方利益不受损害</a:t>
            </a:r>
            <a:endParaRPr 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endParaRPr 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3930" y="405066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</a:rPr>
              <a:t>3. </a:t>
            </a:r>
            <a:endParaRPr lang="en-US" altLang="zh-CN" sz="4000" b="1" i="1">
              <a:solidFill>
                <a:srgbClr val="F2684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02485" y="4050665"/>
            <a:ext cx="9251315" cy="1211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授人以渔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——义卖平台，让受助者通过自己的力量创造财富，由他人资助到自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己成长。</a:t>
            </a:r>
            <a:endParaRPr lang="zh-CN" sz="2000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000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3930" y="5351780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</a:rPr>
              <a:t>4. </a:t>
            </a:r>
            <a:endParaRPr lang="en-US" altLang="zh-CN" sz="4000" b="1" i="1">
              <a:solidFill>
                <a:srgbClr val="F2684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02485" y="5198110"/>
            <a:ext cx="92513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20000"/>
              </a:lnSpc>
            </a:pP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有反馈</a:t>
            </a: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——通过义卖平台的来的收益，基金会可以在受助者同意的情况下利用部分资金激励支教者，让支教者得到积极反馈，从而增加支教热情。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85253" y="2509889"/>
            <a:ext cx="3946038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益支教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sp>
        <p:nvSpPr>
          <p:cNvPr id="7" name="文本框 6">
            <a:hlinkClick r:id="rId1"/>
          </p:cNvPr>
          <p:cNvSpPr txBox="1"/>
          <p:nvPr/>
        </p:nvSpPr>
        <p:spPr>
          <a:xfrm>
            <a:off x="1384920" y="3391269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机演示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资源 2xxxhd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2239010"/>
            <a:ext cx="1273175" cy="1311275"/>
          </a:xfrm>
          <a:prstGeom prst="rect">
            <a:avLst/>
          </a:prstGeom>
        </p:spPr>
      </p:pic>
      <p:pic>
        <p:nvPicPr>
          <p:cNvPr id="4" name="图片 3" descr="首页 – 7"/>
          <p:cNvPicPr>
            <a:picLocks noChangeAspect="1"/>
          </p:cNvPicPr>
          <p:nvPr/>
        </p:nvPicPr>
        <p:blipFill>
          <a:blip r:embed="rId3"/>
          <a:srcRect b="16614"/>
          <a:stretch>
            <a:fillRect/>
          </a:stretch>
        </p:blipFill>
        <p:spPr>
          <a:xfrm>
            <a:off x="6532880" y="-19050"/>
            <a:ext cx="5074920" cy="721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ina-2592203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0" y="-61595"/>
            <a:ext cx="12339320" cy="69348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60898"/>
            <a:ext cx="12192000" cy="2536205"/>
          </a:xfrm>
          <a:prstGeom prst="rect">
            <a:avLst/>
          </a:prstGeom>
          <a:solidFill>
            <a:srgbClr val="F26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2989489" y="2490282"/>
            <a:ext cx="621302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8000" b="1" dirty="0">
                <a:solidFill>
                  <a:schemeClr val="bg1"/>
                </a:solidFill>
                <a:cs typeface="Arial" panose="020B0604020202020204" pitchFamily="34" charset="0"/>
              </a:rPr>
              <a:t>谢谢观看</a:t>
            </a:r>
            <a:endParaRPr lang="zh-CN" alt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49152" y="3721388"/>
            <a:ext cx="349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YOU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809172" y="3171192"/>
            <a:ext cx="2200275" cy="2200275"/>
          </a:xfrm>
          <a:prstGeom prst="ellipse">
            <a:avLst/>
          </a:prstGeom>
          <a:gradFill flip="none" rotWithShape="1">
            <a:gsLst>
              <a:gs pos="0">
                <a:srgbClr val="FB6D5B"/>
              </a:gs>
              <a:gs pos="38000">
                <a:srgbClr val="FD6950"/>
              </a:gs>
              <a:gs pos="62000">
                <a:srgbClr val="FE603F"/>
              </a:gs>
              <a:gs pos="100000">
                <a:srgbClr val="FE5F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3948551" y="1669731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7D6AD4"/>
              </a:gs>
              <a:gs pos="38000">
                <a:srgbClr val="6D5BC5"/>
              </a:gs>
              <a:gs pos="62000">
                <a:srgbClr val="604EB9"/>
              </a:gs>
              <a:gs pos="100000">
                <a:srgbClr val="5C49B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483204" y="1609227"/>
            <a:ext cx="2199600" cy="2199600"/>
          </a:xfrm>
          <a:prstGeom prst="ellipse">
            <a:avLst/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440045" y="3683344"/>
            <a:ext cx="938530" cy="1043940"/>
            <a:chOff x="2739764" y="3397594"/>
            <a:chExt cx="938529" cy="1043940"/>
          </a:xfrm>
        </p:grpSpPr>
        <p:sp>
          <p:nvSpPr>
            <p:cNvPr id="15" name="文本框 14"/>
            <p:cNvSpPr txBox="1"/>
            <p:nvPr/>
          </p:nvSpPr>
          <p:spPr>
            <a:xfrm>
              <a:off x="2739764" y="3397594"/>
              <a:ext cx="938529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PM</a:t>
              </a:r>
              <a:endPara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741669" y="4104349"/>
              <a:ext cx="93662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官宇霞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96120" y="2241284"/>
            <a:ext cx="1703705" cy="1055109"/>
            <a:chOff x="5194336" y="3381744"/>
            <a:chExt cx="1703704" cy="1055109"/>
          </a:xfrm>
        </p:grpSpPr>
        <p:sp>
          <p:nvSpPr>
            <p:cNvPr id="18" name="文本框 17"/>
            <p:cNvSpPr txBox="1"/>
            <p:nvPr/>
          </p:nvSpPr>
          <p:spPr>
            <a:xfrm>
              <a:off x="5482095" y="3381744"/>
              <a:ext cx="1300479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技术  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194336" y="4099668"/>
              <a:ext cx="1703704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马君豪  汤天峰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90713" y="2189189"/>
            <a:ext cx="1569661" cy="1039259"/>
            <a:chOff x="8241764" y="3397594"/>
            <a:chExt cx="1569660" cy="1039259"/>
          </a:xfrm>
        </p:grpSpPr>
        <p:sp>
          <p:nvSpPr>
            <p:cNvPr id="21" name="文本框 20"/>
            <p:cNvSpPr txBox="1"/>
            <p:nvPr/>
          </p:nvSpPr>
          <p:spPr>
            <a:xfrm>
              <a:off x="8498245" y="3397594"/>
              <a:ext cx="13131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241764" y="4099668"/>
              <a:ext cx="1192529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      蒋殊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660247" y="609202"/>
            <a:ext cx="287147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WE!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团队组成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09" y="5569159"/>
            <a:ext cx="12192000" cy="1408853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6595802" y="3296287"/>
            <a:ext cx="2200275" cy="2200275"/>
          </a:xfrm>
          <a:prstGeom prst="ellipse">
            <a:avLst/>
          </a:prstGeom>
          <a:solidFill>
            <a:srgbClr val="768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7015220" y="3936074"/>
            <a:ext cx="1313180" cy="1046884"/>
            <a:chOff x="2552439" y="3397594"/>
            <a:chExt cx="1313179" cy="1046884"/>
          </a:xfrm>
        </p:grpSpPr>
        <p:sp>
          <p:nvSpPr>
            <p:cNvPr id="30" name="文本框 29"/>
            <p:cNvSpPr txBox="1"/>
            <p:nvPr/>
          </p:nvSpPr>
          <p:spPr>
            <a:xfrm>
              <a:off x="2552439" y="3397594"/>
              <a:ext cx="13131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产品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13492" y="4107293"/>
              <a:ext cx="591072" cy="3371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1600" dirty="0">
                  <a:solidFill>
                    <a:schemeClr val="bg1">
                      <a:alpha val="9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王健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11" grpId="0" bldLvl="0" animBg="1"/>
      <p:bldP spid="24" grpId="0"/>
      <p:bldP spid="2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5095554" y="2153287"/>
            <a:ext cx="2307907" cy="2307907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995562" y="2329497"/>
            <a:ext cx="2200275" cy="2200275"/>
          </a:xfrm>
          <a:prstGeom prst="ellipse">
            <a:avLst/>
          </a:prstGeom>
          <a:solidFill>
            <a:srgbClr val="FE5F3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064817" y="2219962"/>
            <a:ext cx="2200275" cy="2200275"/>
          </a:xfrm>
          <a:prstGeom prst="ellipse">
            <a:avLst/>
          </a:prstGeom>
          <a:gradFill flip="none" rotWithShape="1">
            <a:gsLst>
              <a:gs pos="0">
                <a:srgbClr val="FB6D5B"/>
              </a:gs>
              <a:gs pos="38000">
                <a:srgbClr val="FD6950"/>
              </a:gs>
              <a:gs pos="62000">
                <a:srgbClr val="FE603F"/>
              </a:gs>
              <a:gs pos="100000">
                <a:srgbClr val="FE5F3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18184" y="2953094"/>
            <a:ext cx="1861185" cy="898294"/>
            <a:chOff x="2407343" y="3546184"/>
            <a:chExt cx="1861184" cy="898294"/>
          </a:xfrm>
        </p:grpSpPr>
        <p:sp>
          <p:nvSpPr>
            <p:cNvPr id="15" name="文本框 14"/>
            <p:cNvSpPr txBox="1"/>
            <p:nvPr/>
          </p:nvSpPr>
          <p:spPr>
            <a:xfrm>
              <a:off x="2407343" y="3546184"/>
              <a:ext cx="1861184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野火？</a:t>
              </a:r>
              <a:endParaRPr lang="zh-CN" altLang="en-US" sz="4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913492" y="4107293"/>
              <a:ext cx="591072" cy="3371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endParaRPr lang="zh-CN" altLang="en-US" sz="1600" dirty="0">
                <a:solidFill>
                  <a:schemeClr val="bg1">
                    <a:alpha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18125" y="761365"/>
            <a:ext cx="7378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经典综艺体简" panose="02010609000101010101" pitchFamily="49" charset="-122"/>
              </a:rPr>
              <a:t>野火烧不尽，春风吹又生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经典综艺体简" panose="0201060900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080" y="2329180"/>
            <a:ext cx="7378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经典综艺体简" panose="02010609000101010101" pitchFamily="49" charset="-122"/>
              </a:rPr>
              <a:t>星星之火可以燎原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经典综艺体简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64760" y="5001895"/>
            <a:ext cx="737870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经典综艺体简" panose="02010609000101010101" pitchFamily="49" charset="-122"/>
              </a:rPr>
              <a:t>又或者热情？奔放？温暖？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path" presetSubtype="0" accel="12400" decel="124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73 C 0.00235 -0.01273 0.00521 -0.00787 0.00521 -0.00139 C 0.00521 0.00463 0.00235 0.00995 -0.00117 0.00995 C -0.00469 0.00995 -0.00742 0.00463 -0.00742 -0.00139 C -0.00742 -0.00787 -0.00469 -0.01273 -0.00117 -0.01273 Z " pathEditMode="relative" rAng="0" ptsTypes="AAAAA">
                                      <p:cBhvr>
                                        <p:cTn id="2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accel="15400" decel="154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C 0.00351 4.44444E-6 0.00638 0.00463 0.00638 0.01111 C 0.00638 0.01736 0.00351 0.02268 2.08333E-6 0.02268 C -0.00352 0.02268 -0.00625 0.01736 -0.00625 0.01111 C -0.00625 0.00463 -0.00352 4.44444E-6 2.08333E-6 4.44444E-6 Z " pathEditMode="relative" rAng="0" ptsTypes="AAAAA">
                                      <p:cBhvr>
                                        <p:cTn id="24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6" grpId="0" bldLvl="0" animBg="1"/>
      <p:bldP spid="6" grpId="1" bldLvl="0" animBg="1"/>
      <p:bldP spid="4" grpId="0" bldLvl="0" animBg="1"/>
      <p:bldP spid="10" grpId="0"/>
      <p:bldP spid="10" grpId="1"/>
      <p:bldP spid="8" grpId="0"/>
      <p:bldP spid="8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PA_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 flipV="1">
            <a:off x="249555" y="-2813685"/>
            <a:ext cx="1235710" cy="7353300"/>
          </a:xfrm>
          <a:custGeom>
            <a:avLst/>
            <a:gdLst>
              <a:gd name="connsiteX0" fmla="*/ 0 w 1946"/>
              <a:gd name="connsiteY0" fmla="*/ 11580 h 11580"/>
              <a:gd name="connsiteX1" fmla="*/ 1946 w 1946"/>
              <a:gd name="connsiteY1" fmla="*/ 8302 h 11580"/>
              <a:gd name="connsiteX2" fmla="*/ 1930 w 1946"/>
              <a:gd name="connsiteY2" fmla="*/ 1512 h 11580"/>
              <a:gd name="connsiteX3" fmla="*/ 0 w 1946"/>
              <a:gd name="connsiteY3" fmla="*/ 0 h 11580"/>
              <a:gd name="connsiteX4" fmla="*/ 0 w 1946"/>
              <a:gd name="connsiteY4" fmla="*/ 11580 h 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1946" h="11580">
                <a:moveTo>
                  <a:pt x="0" y="11580"/>
                </a:moveTo>
                <a:lnTo>
                  <a:pt x="1946" y="8302"/>
                </a:lnTo>
                <a:lnTo>
                  <a:pt x="1930" y="1512"/>
                </a:lnTo>
                <a:lnTo>
                  <a:pt x="0" y="0"/>
                </a:lnTo>
                <a:lnTo>
                  <a:pt x="0" y="11580"/>
                </a:lnTo>
                <a:close/>
              </a:path>
            </a:pathLst>
          </a:custGeom>
          <a:solidFill>
            <a:srgbClr val="F26842"/>
          </a:solidFill>
          <a:ln>
            <a:noFill/>
          </a:ln>
        </p:spPr>
        <p:txBody>
          <a:bodyPr anchor="ctr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955" y="365125"/>
            <a:ext cx="10515600" cy="1325563"/>
          </a:xfrm>
        </p:spPr>
        <p:txBody>
          <a:bodyPr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860" y="169100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ln/>
                <a:solidFill>
                  <a:srgbClr val="F26842"/>
                </a:solidFill>
                <a:effectLst/>
              </a:rPr>
              <a:t>1. </a:t>
            </a:r>
            <a:endParaRPr lang="en-US" altLang="zh-CN" sz="4000" b="1" i="1">
              <a:ln/>
              <a:solidFill>
                <a:srgbClr val="F26842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4020" y="1752600"/>
            <a:ext cx="91757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贫困地区的中小学仍面临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缺资金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缺老师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的问题，艰苦的乡村生活留不住高质量的教师。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860" y="261175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2.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84020" y="2673350"/>
            <a:ext cx="90824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各地方教育机构，福利机构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影响力不够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，很难得到更多人的关注。</a:t>
            </a:r>
            <a:endParaRPr lang="zh-CN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860" y="3531870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3.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84020" y="3593465"/>
            <a:ext cx="91763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大学生、爱心人士想要捐钱或出力但是找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到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靠谱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的信息，或者是因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流程繁琐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7860" y="447992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4.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84020" y="4541520"/>
            <a:ext cx="9359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传统的捐钱捐物缺乏反馈机制，使得针对做公益的人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粘性低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，且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不能很好的带动身边的人。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4020" y="5394960"/>
            <a:ext cx="84594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传统的公益只是给予帮助就完事，但是授人以鱼不如</a:t>
            </a:r>
            <a:r>
              <a:rPr lang="zh-CN" sz="2400">
                <a:solidFill>
                  <a:srgbClr val="F268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授人以渔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7860" y="5441315"/>
            <a:ext cx="1530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4000" b="1" i="1">
                <a:solidFill>
                  <a:srgbClr val="F26842"/>
                </a:solidFill>
                <a:effectLst/>
              </a:rPr>
              <a:t>5. </a:t>
            </a:r>
            <a:endParaRPr lang="en-US" altLang="zh-CN" sz="4000" b="1" i="1">
              <a:solidFill>
                <a:srgbClr val="F26842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PA_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 flipV="1">
            <a:off x="249555" y="-2813685"/>
            <a:ext cx="1235710" cy="7353300"/>
          </a:xfrm>
          <a:custGeom>
            <a:avLst/>
            <a:gdLst>
              <a:gd name="connsiteX0" fmla="*/ 0 w 1946"/>
              <a:gd name="connsiteY0" fmla="*/ 11580 h 11580"/>
              <a:gd name="connsiteX1" fmla="*/ 1946 w 1946"/>
              <a:gd name="connsiteY1" fmla="*/ 8302 h 11580"/>
              <a:gd name="connsiteX2" fmla="*/ 1930 w 1946"/>
              <a:gd name="connsiteY2" fmla="*/ 1512 h 11580"/>
              <a:gd name="connsiteX3" fmla="*/ 0 w 1946"/>
              <a:gd name="connsiteY3" fmla="*/ 0 h 11580"/>
              <a:gd name="connsiteX4" fmla="*/ 0 w 1946"/>
              <a:gd name="connsiteY4" fmla="*/ 11580 h 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0" b="0"/>
            <a:pathLst>
              <a:path w="1946" h="11580">
                <a:moveTo>
                  <a:pt x="0" y="11580"/>
                </a:moveTo>
                <a:lnTo>
                  <a:pt x="1946" y="8302"/>
                </a:lnTo>
                <a:lnTo>
                  <a:pt x="1930" y="1512"/>
                </a:lnTo>
                <a:lnTo>
                  <a:pt x="0" y="0"/>
                </a:lnTo>
                <a:lnTo>
                  <a:pt x="0" y="11580"/>
                </a:lnTo>
                <a:close/>
              </a:path>
            </a:pathLst>
          </a:custGeom>
          <a:solidFill>
            <a:srgbClr val="F26842"/>
          </a:solidFill>
          <a:ln>
            <a:noFill/>
          </a:ln>
        </p:spPr>
        <p:txBody>
          <a:bodyPr anchor="ctr"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34950"/>
            <a:ext cx="10515600" cy="1325563"/>
          </a:xfrm>
        </p:spPr>
        <p:txBody>
          <a:bodyPr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970" y="1560830"/>
            <a:ext cx="9208135" cy="3089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1357630" y="4568825"/>
            <a:ext cx="1015301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sz="1200" b="0">
                <a:latin typeface="等线" panose="02010600030101010101" charset="-122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200" b="0">
                <a:latin typeface="等线" panose="02010600030101010101" charset="-122"/>
                <a:ea typeface="宋体" panose="02010600030101010101" pitchFamily="2" charset="-122"/>
                <a:cs typeface="Times New Roman" panose="02020603050405020304" charset="0"/>
              </a:rPr>
              <a:t></a:t>
            </a:r>
            <a:r>
              <a:rPr lang="zh-CN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sz="2400" b="0">
                <a:latin typeface="微软雅黑" panose="020B0503020204020204" pitchFamily="34" charset="-122"/>
                <a:ea typeface="微软雅黑" panose="020B0503020204020204" pitchFamily="34" charset="-122"/>
              </a:rPr>
              <a:t>益支教”作为中央平台，聚集万千“爱”的星火，并将星星之火汇聚便成燎原之势，将温暖、知识送到贫困的乡间。益支教定会感染更多的人加入这精准的人力，物力帮扶，燃遍每一个需要帮扶的学校，让所有的孩子都能健康快乐的成长！</a:t>
            </a:r>
            <a:endParaRPr lang="zh-CN" sz="24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首页 – 7"/>
          <p:cNvPicPr>
            <a:picLocks noChangeAspect="1"/>
          </p:cNvPicPr>
          <p:nvPr/>
        </p:nvPicPr>
        <p:blipFill>
          <a:blip r:embed="rId1"/>
          <a:srcRect b="67718"/>
          <a:stretch>
            <a:fillRect/>
          </a:stretch>
        </p:blipFill>
        <p:spPr>
          <a:xfrm>
            <a:off x="268605" y="168910"/>
            <a:ext cx="11654790" cy="6417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首页 – 7"/>
          <p:cNvPicPr>
            <a:picLocks noChangeAspect="1"/>
          </p:cNvPicPr>
          <p:nvPr/>
        </p:nvPicPr>
        <p:blipFill>
          <a:blip r:embed="rId1"/>
          <a:srcRect t="24940" b="16614"/>
          <a:stretch>
            <a:fillRect/>
          </a:stretch>
        </p:blipFill>
        <p:spPr>
          <a:xfrm>
            <a:off x="2931160" y="60960"/>
            <a:ext cx="6586855" cy="6567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219075"/>
            <a:ext cx="11892915" cy="6689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354330"/>
            <a:ext cx="11262360" cy="61493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WPS 演示</Application>
  <PresentationFormat>宽屏</PresentationFormat>
  <Paragraphs>126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思源黑体 CN Medium</vt:lpstr>
      <vt:lpstr>黑体</vt:lpstr>
      <vt:lpstr>经典综艺体简</vt:lpstr>
      <vt:lpstr>微软雅黑</vt:lpstr>
      <vt:lpstr>微软雅黑 Light</vt:lpstr>
      <vt:lpstr>思源黑体 CN Bold</vt:lpstr>
      <vt:lpstr>Poppins SemiBold</vt:lpstr>
      <vt:lpstr>Wide Latin</vt:lpstr>
      <vt:lpstr>Calibri</vt:lpstr>
      <vt:lpstr>等线</vt:lpstr>
      <vt:lpstr>Arial Unicode MS</vt:lpstr>
      <vt:lpstr>等线 Light</vt:lpstr>
      <vt:lpstr>Adobe 繁黑體 Std B</vt:lpstr>
      <vt:lpstr>Times New Roman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项目背景</vt:lpstr>
      <vt:lpstr>项目背景</vt:lpstr>
      <vt:lpstr>项目背景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purple</cp:lastModifiedBy>
  <cp:revision>104</cp:revision>
  <dcterms:created xsi:type="dcterms:W3CDTF">2018-07-22T14:06:00Z</dcterms:created>
  <dcterms:modified xsi:type="dcterms:W3CDTF">2019-06-09T08:24:19Z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